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72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155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469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473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084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689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052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754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117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639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572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588C4-2472-43DC-B709-308220BFA8AE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1106D-B894-4D2D-BB44-F3DCC5F5BE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527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kpyDAP48a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OpxFgNt11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DULJINA KRUŽNOG LUKA I</a:t>
            </a:r>
            <a:br>
              <a:rPr lang="hr-HR" dirty="0" smtClean="0"/>
            </a:br>
            <a:r>
              <a:rPr lang="hr-HR" dirty="0" smtClean="0"/>
              <a:t>POVRŠINA KRUŽNOG </a:t>
            </a:r>
            <a:br>
              <a:rPr lang="hr-HR" dirty="0" smtClean="0"/>
            </a:br>
            <a:r>
              <a:rPr lang="hr-HR" dirty="0" smtClean="0"/>
              <a:t>ISJEČKA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9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Po formuli :                                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Trebamo li mi izračunavati l ? Ne. </a:t>
            </a:r>
          </a:p>
          <a:p>
            <a:pPr marL="0" indent="0">
              <a:buNone/>
            </a:pPr>
            <a:r>
              <a:rPr lang="hr-HR" dirty="0" smtClean="0"/>
              <a:t>Dakle okrenemo formulu, uvrstimo ono što nam je poznato i riješimo jednadžbu.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552" y="1690688"/>
            <a:ext cx="1670449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9223" y="1625513"/>
            <a:ext cx="5068388" cy="478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2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Na isti način možemo izračunati i </a:t>
            </a:r>
            <a:r>
              <a:rPr lang="el-GR" dirty="0" smtClean="0"/>
              <a:t>α</a:t>
            </a:r>
            <a:r>
              <a:rPr lang="hr-HR" dirty="0" smtClean="0"/>
              <a:t>. Pokušajte!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46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Zadaću ćemo podijeliti u onu za ocjenu 2 i za više ocjene.</a:t>
            </a:r>
          </a:p>
          <a:p>
            <a:pPr marL="0" indent="0">
              <a:buNone/>
            </a:pPr>
            <a:r>
              <a:rPr lang="hr-HR" dirty="0" smtClean="0"/>
              <a:t>OCJENA 2 : na 69. strani udžbenika 147. </a:t>
            </a:r>
            <a:r>
              <a:rPr lang="hr-HR" dirty="0" err="1" smtClean="0"/>
              <a:t>a,b</a:t>
            </a:r>
            <a:r>
              <a:rPr lang="hr-HR" dirty="0" smtClean="0"/>
              <a:t> i 148. </a:t>
            </a:r>
            <a:r>
              <a:rPr lang="hr-HR" dirty="0" err="1" smtClean="0"/>
              <a:t>a,b</a:t>
            </a:r>
            <a:r>
              <a:rPr lang="hr-HR" dirty="0" smtClean="0"/>
              <a:t> , a na 73. strani 195. </a:t>
            </a:r>
            <a:r>
              <a:rPr lang="hr-HR" dirty="0" err="1" smtClean="0"/>
              <a:t>b,e</a:t>
            </a:r>
            <a:r>
              <a:rPr lang="hr-HR" dirty="0" smtClean="0"/>
              <a:t> , 196. </a:t>
            </a:r>
            <a:r>
              <a:rPr lang="hr-HR" dirty="0" err="1" smtClean="0"/>
              <a:t>a,b</a:t>
            </a:r>
            <a:r>
              <a:rPr lang="hr-HR" dirty="0" smtClean="0"/>
              <a:t> .</a:t>
            </a:r>
          </a:p>
          <a:p>
            <a:pPr marL="0" indent="0">
              <a:buNone/>
            </a:pPr>
            <a:r>
              <a:rPr lang="hr-HR" dirty="0" smtClean="0"/>
              <a:t>ZA VIŠE OCJENE (podrazumijeva se da znate riješiti zadatke za 2, pa samo kao dokaz riješite 148.f i 197.f)  na 69. strani 149. b, 150.a 199. a i 200.b.</a:t>
            </a:r>
          </a:p>
          <a:p>
            <a:pPr marL="0" indent="0">
              <a:buNone/>
            </a:pPr>
            <a:r>
              <a:rPr lang="hr-HR" dirty="0" smtClean="0"/>
              <a:t>Za „obrnute zadatke s površinom nisam dala primjer jer se rješavaju jednako kao i u primjeru. Probajte, ako ne bude išlo javite pa ćemo još vježbati.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817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Zadaću šaljete na </a:t>
            </a:r>
            <a:r>
              <a:rPr lang="hr-HR" dirty="0" err="1" smtClean="0"/>
              <a:t>Yammer</a:t>
            </a:r>
            <a:r>
              <a:rPr lang="hr-HR" dirty="0" smtClean="0"/>
              <a:t> u osobne poruke do ponedjeljka u 20:00 h.</a:t>
            </a:r>
          </a:p>
          <a:p>
            <a:pPr marL="0" indent="0">
              <a:buNone/>
            </a:pPr>
            <a:r>
              <a:rPr lang="hr-HR" dirty="0" smtClean="0"/>
              <a:t>Molim da fotografije budu takve da se može pročitati što piše na njima, inače ih neću priznati.</a:t>
            </a:r>
          </a:p>
          <a:p>
            <a:pPr marL="0" indent="0">
              <a:buNone/>
            </a:pPr>
            <a:r>
              <a:rPr lang="hr-HR" dirty="0" smtClean="0"/>
              <a:t>Lijep pozdrav!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54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Podsjetimo se 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77240" y="180820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Kružni luk je DIO KRUŽNICE ( dio crte).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284" y="2745377"/>
            <a:ext cx="4483282" cy="227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 prethodnim gradivima naučili smo da je svaki kružni luk pridružen nekom središnjem kutu, odnosno svaki je središnji kut pridružen nekom kružnom luku. Upravo o tom središnjem kutu ovisi hoće li luk biti dulji ili kraći.</a:t>
            </a:r>
          </a:p>
          <a:p>
            <a:pPr marL="0" indent="0">
              <a:buNone/>
            </a:pPr>
            <a:r>
              <a:rPr lang="hr-HR" dirty="0" smtClean="0"/>
              <a:t>                                                                            Veći središnji kut određuje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                                  veći luk.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025" y="3408972"/>
            <a:ext cx="3124450" cy="290292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408" y="3230544"/>
            <a:ext cx="3154272" cy="30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Kružni luk znamo označiti pomoću dvije ili tri točke kružnice ( prisjeti se kad se označuje s dvije , a kad s tri točke). Njegova se duljina označuje malim slovom </a:t>
            </a:r>
            <a:r>
              <a:rPr lang="hr-HR" dirty="0" smtClean="0">
                <a:latin typeface="Freestyle Script" panose="030804020302050B0404" pitchFamily="66" charset="0"/>
              </a:rPr>
              <a:t>l  .</a:t>
            </a:r>
          </a:p>
          <a:p>
            <a:pPr marL="0" indent="0">
              <a:buNone/>
            </a:pPr>
            <a:r>
              <a:rPr lang="hr-HR" dirty="0">
                <a:latin typeface="Freestyle Script" panose="030804020302050B0404" pitchFamily="66" charset="0"/>
              </a:rPr>
              <a:t> </a:t>
            </a:r>
            <a:r>
              <a:rPr lang="hr-HR" dirty="0" smtClean="0">
                <a:latin typeface="Freestyle Script" panose="030804020302050B0404" pitchFamily="66" charset="0"/>
              </a:rPr>
              <a:t>                                                                 </a:t>
            </a:r>
            <a:endParaRPr lang="hr-HR" dirty="0">
              <a:latin typeface="Freestyle Script" panose="030804020302050B0404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083" y="2946446"/>
            <a:ext cx="3879825" cy="336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78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Ako promatramo dio kruga omeđen središnjim kutom i kružnim lukom , </a:t>
            </a:r>
          </a:p>
          <a:p>
            <a:pPr marL="0" indent="0">
              <a:buNone/>
            </a:pPr>
            <a:r>
              <a:rPr lang="hr-HR" dirty="0" smtClean="0"/>
              <a:t>govorimo o KRUŽNOM ISJEČKU. Naravno i njegova „veličina”, tj. </a:t>
            </a:r>
            <a:r>
              <a:rPr lang="hr-HR" dirty="0"/>
              <a:t>p</a:t>
            </a:r>
            <a:r>
              <a:rPr lang="hr-HR" dirty="0" smtClean="0"/>
              <a:t>ovršina ovisi o veličini središnjeg kuta.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                                        Veći središnji kut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                                         određuje veći kružni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                                         isječak.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02" y="3230880"/>
            <a:ext cx="3285302" cy="329973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184" y="3317966"/>
            <a:ext cx="3033855" cy="332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Kako izračunati duljinu kružnog luka i površinu kružnog isječka pogledat ćete u videu koji se nalazi na </a:t>
            </a:r>
            <a:r>
              <a:rPr lang="hr-HR" u="sng" dirty="0">
                <a:hlinkClick r:id="rId2"/>
              </a:rPr>
              <a:t>https://www.youtube.com/watch?v=dkpyDAP48aQ</a:t>
            </a:r>
            <a:r>
              <a:rPr lang="hr-HR" dirty="0"/>
              <a:t>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U bilježnicu zapišite naslov i zabilježite ono što smatrate da je  najvažnije 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64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Vidjeli ste kako su nastale formule za izračunavanje duljine kružnog luka i površine kružnog isječka. </a:t>
            </a:r>
            <a:r>
              <a:rPr lang="hr-HR" dirty="0"/>
              <a:t> </a:t>
            </a:r>
            <a:r>
              <a:rPr lang="hr-HR" dirty="0" smtClean="0"/>
              <a:t>Sad ćemo ih primijeniti u zadacima.</a:t>
            </a:r>
          </a:p>
          <a:p>
            <a:pPr marL="0" indent="0">
              <a:buNone/>
            </a:pPr>
            <a:r>
              <a:rPr lang="hr-HR" dirty="0" smtClean="0"/>
              <a:t>Pogledajte video koji vam to pokazuje , a nalazi se na </a:t>
            </a:r>
            <a:r>
              <a:rPr lang="hr-HR" u="sng" dirty="0">
                <a:hlinkClick r:id="rId2"/>
              </a:rPr>
              <a:t>https://www.youtube.com/watch?v=YOpxFgNt11k</a:t>
            </a:r>
            <a:r>
              <a:rPr lang="hr-HR" dirty="0"/>
              <a:t>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U bilježnicu napišite primjere iz videa i riješite zadatke.</a:t>
            </a:r>
          </a:p>
          <a:p>
            <a:pPr marL="0" indent="0">
              <a:buNone/>
            </a:pPr>
            <a:r>
              <a:rPr lang="hr-HR" dirty="0" smtClean="0"/>
              <a:t>Ovo su najjednostavniji zadaci (za dva) – uvrštavanje u formulu 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38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Ukoliko vam nije dovoljna ocjena dovoljan koju možete dobiti za prethodne zadatke trebali biste izračunavati i „obrnute” zadatke. Već znate da su to oni u kojima je duljina (ili površina) već izračunana, a vi iz nje trebate odrediti polumjer, promjer ili veličinu </a:t>
            </a:r>
            <a:r>
              <a:rPr lang="hr-HR" dirty="0"/>
              <a:t>s</a:t>
            </a:r>
            <a:r>
              <a:rPr lang="hr-HR" dirty="0" smtClean="0"/>
              <a:t>redišnjeg kuta .</a:t>
            </a:r>
          </a:p>
          <a:p>
            <a:pPr marL="0" indent="0">
              <a:buNone/>
            </a:pPr>
            <a:r>
              <a:rPr lang="hr-HR" dirty="0" smtClean="0"/>
              <a:t>Naravno – pomoću jednadžbi 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39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Probajmo.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64028" y="195625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Na kružnici je istaknut kružni luk duljine 70.65 cm sa središnjim kutom </a:t>
            </a:r>
            <a:r>
              <a:rPr lang="hr-HR" dirty="0" smtClean="0"/>
              <a:t>mjere </a:t>
            </a:r>
            <a:r>
              <a:rPr lang="hr-HR" dirty="0"/>
              <a:t>90°. Izračunaj duljinu polumjera te kružnice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l = 70.65 cm               Kao i uvijek u ovakvim zadacima pitamo se po kojoj </a:t>
            </a:r>
          </a:p>
          <a:p>
            <a:pPr marL="0" indent="0">
              <a:buNone/>
            </a:pPr>
            <a:r>
              <a:rPr lang="hr-HR" dirty="0" smtClean="0"/>
              <a:t>α = 90</a:t>
            </a:r>
            <a:r>
              <a:rPr lang="he-IL" dirty="0" smtClean="0"/>
              <a:t>֯</a:t>
            </a:r>
            <a:r>
              <a:rPr lang="hr-HR" dirty="0" smtClean="0"/>
              <a:t>                          je formuli taj netko izračunao duljinu kružnog </a:t>
            </a:r>
          </a:p>
          <a:p>
            <a:pPr marL="0" indent="0">
              <a:buNone/>
            </a:pPr>
            <a:r>
              <a:rPr lang="hr-HR" dirty="0" smtClean="0"/>
              <a:t>r = ?                             luka?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          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273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526</Words>
  <Application>Microsoft Office PowerPoint</Application>
  <PresentationFormat>Široki zaslon</PresentationFormat>
  <Paragraphs>43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Freestyle Script</vt:lpstr>
      <vt:lpstr>Tema sustava Office</vt:lpstr>
      <vt:lpstr>DULJINA KRUŽNOG LUKA I POVRŠINA KRUŽNOG  ISJEČKA</vt:lpstr>
      <vt:lpstr>Podsjetimo se :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Probajmo.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DULJINA KRUŽNOG LUKA I POVRŠINA KRUŽNOG  ISJEČKA</dc:title>
  <dc:creator>Korisnik</dc:creator>
  <cp:lastModifiedBy>Korisnik</cp:lastModifiedBy>
  <cp:revision>10</cp:revision>
  <dcterms:created xsi:type="dcterms:W3CDTF">2020-03-22T14:59:51Z</dcterms:created>
  <dcterms:modified xsi:type="dcterms:W3CDTF">2020-03-22T16:24:57Z</dcterms:modified>
</cp:coreProperties>
</file>